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479" r:id="rId7"/>
    <p:sldId id="482" r:id="rId8"/>
    <p:sldId id="483" r:id="rId9"/>
    <p:sldId id="487" r:id="rId10"/>
    <p:sldId id="488" r:id="rId11"/>
    <p:sldId id="489" r:id="rId12"/>
    <p:sldId id="491" r:id="rId13"/>
    <p:sldId id="490" r:id="rId14"/>
    <p:sldId id="493" r:id="rId15"/>
    <p:sldId id="494" r:id="rId16"/>
    <p:sldId id="495" r:id="rId17"/>
    <p:sldId id="496" r:id="rId18"/>
    <p:sldId id="497" r:id="rId19"/>
    <p:sldId id="262" r:id="rId20"/>
    <p:sldId id="498" r:id="rId21"/>
    <p:sldId id="499" r:id="rId22"/>
    <p:sldId id="274" r:id="rId23"/>
    <p:sldId id="330" r:id="rId24"/>
    <p:sldId id="319" r:id="rId25"/>
    <p:sldId id="328" r:id="rId26"/>
    <p:sldId id="279" r:id="rId2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velop" initials="d" lastIdx="1" clrIdx="0">
    <p:extLst>
      <p:ext uri="{19B8F6BF-5375-455C-9EA6-DF929625EA0E}">
        <p15:presenceInfo xmlns:p15="http://schemas.microsoft.com/office/powerpoint/2012/main" userId="develo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381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381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381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381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381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381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4F6F5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4F6F5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381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381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73"/>
    <p:restoredTop sz="94726"/>
  </p:normalViewPr>
  <p:slideViewPr>
    <p:cSldViewPr snapToGrid="0" snapToObjects="1">
      <p:cViewPr varScale="1">
        <p:scale>
          <a:sx n="81" d="100"/>
          <a:sy n="81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0">
              <a:buSzTx/>
              <a:buFontTx/>
              <a:buNone/>
              <a:defRPr sz="2400" b="1"/>
            </a:lvl2pPr>
            <a:lvl3pPr marL="0" indent="0">
              <a:buSzTx/>
              <a:buFontTx/>
              <a:buNone/>
              <a:defRPr sz="2400" b="1"/>
            </a:lvl3pPr>
            <a:lvl4pPr marL="0" indent="0">
              <a:buSzTx/>
              <a:buFontTx/>
              <a:buNone/>
              <a:defRPr sz="2400" b="1"/>
            </a:lvl4pPr>
            <a:lvl5pPr marL="0" indent="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839786" y="2057400"/>
            <a:ext cx="3932241" cy="3811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83" name="그림 개체 틀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080147" y="6404293"/>
            <a:ext cx="273654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2.pn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5" name="직선 연결선 3"/>
          <p:cNvSpPr/>
          <p:nvPr/>
        </p:nvSpPr>
        <p:spPr>
          <a:xfrm>
            <a:off x="5226115" y="2480926"/>
            <a:ext cx="0" cy="2658824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6" name="TextBox 35"/>
          <p:cNvSpPr txBox="1"/>
          <p:nvPr/>
        </p:nvSpPr>
        <p:spPr>
          <a:xfrm>
            <a:off x="5676451" y="2480926"/>
            <a:ext cx="6336706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8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dirty="0"/>
              <a:t>CAPSTONE DESIGN</a:t>
            </a:r>
            <a:r>
              <a:rPr lang="en-US" altLang="ko-KR" dirty="0"/>
              <a:t> 02</a:t>
            </a:r>
            <a:r>
              <a:rPr dirty="0"/>
              <a:t> PRESENTATION</a:t>
            </a:r>
          </a:p>
        </p:txBody>
      </p:sp>
      <p:sp>
        <p:nvSpPr>
          <p:cNvPr id="97" name="TextBox 35"/>
          <p:cNvSpPr txBox="1"/>
          <p:nvPr/>
        </p:nvSpPr>
        <p:spPr>
          <a:xfrm>
            <a:off x="5715780" y="3508538"/>
            <a:ext cx="6336706" cy="1638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sz="2000" dirty="0"/>
              <a:t>NETWOD</a:t>
            </a:r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dirty="0"/>
              <a:t>Team 14</a:t>
            </a:r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endParaRPr lang="en-US" dirty="0"/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sz="1650" dirty="0">
                <a:solidFill>
                  <a:schemeClr val="bg1"/>
                </a:solidFill>
              </a:rPr>
              <a:t>Kim </a:t>
            </a:r>
            <a:r>
              <a:rPr lang="en-US" altLang="ko-KR" sz="1650" dirty="0" err="1">
                <a:solidFill>
                  <a:schemeClr val="bg1"/>
                </a:solidFill>
              </a:rPr>
              <a:t>Jeonghoon</a:t>
            </a:r>
            <a:r>
              <a:rPr lang="en-US" altLang="ko-KR" sz="1650" dirty="0">
                <a:solidFill>
                  <a:schemeClr val="bg1"/>
                </a:solidFill>
              </a:rPr>
              <a:t>  </a:t>
            </a:r>
            <a:r>
              <a:rPr lang="en-US" sz="1650" dirty="0">
                <a:solidFill>
                  <a:schemeClr val="bg1"/>
                </a:solidFill>
              </a:rPr>
              <a:t>		20146235 </a:t>
            </a:r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altLang="ko-KR" u="sng" dirty="0"/>
              <a:t>Min </a:t>
            </a:r>
            <a:r>
              <a:rPr lang="en-US" u="sng" dirty="0" err="1"/>
              <a:t>Sungjae</a:t>
            </a:r>
            <a:r>
              <a:rPr lang="en-US" u="sng" dirty="0"/>
              <a:t> 		20145223 </a:t>
            </a:r>
            <a:r>
              <a:rPr lang="en-US" altLang="ko-KR" sz="1600" b="1" u="sng" dirty="0">
                <a:solidFill>
                  <a:schemeClr val="bg1"/>
                </a:solidFill>
              </a:rPr>
              <a:t>(Presenter) </a:t>
            </a:r>
            <a:endParaRPr lang="en-US" dirty="0"/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altLang="ko-KR" dirty="0"/>
              <a:t>Go </a:t>
            </a:r>
            <a:r>
              <a:rPr lang="en-US" dirty="0" err="1"/>
              <a:t>Sungju</a:t>
            </a:r>
            <a:r>
              <a:rPr lang="en-US" dirty="0"/>
              <a:t> 		20165245</a:t>
            </a:r>
            <a:endParaRPr dirty="0"/>
          </a:p>
        </p:txBody>
      </p:sp>
      <p:pic>
        <p:nvPicPr>
          <p:cNvPr id="98" name="그림 13" descr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371" y="2690241"/>
            <a:ext cx="1359068" cy="1359069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슬라이드 번호 개체 틀 6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</a:t>
            </a:fld>
            <a:endParaRPr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003050CD-9D7E-4D0F-8B1F-AF0B49057C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985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1633297" y="1535426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Firebase Console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A95B58-04AC-40DC-A9B1-BC90BD4B2946}"/>
              </a:ext>
            </a:extLst>
          </p:cNvPr>
          <p:cNvSpPr txBox="1"/>
          <p:nvPr/>
        </p:nvSpPr>
        <p:spPr>
          <a:xfrm>
            <a:off x="1563533" y="2464725"/>
            <a:ext cx="337848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Status of console before signing up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D690D9-4DE1-44C0-AC41-B022F1DCAE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055" y="1535426"/>
            <a:ext cx="6500396" cy="4937319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185EEAB5-6D4C-4D3F-A42B-DF7F734346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29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782"/>
    </mc:Choice>
    <mc:Fallback xmlns="">
      <p:transition advTm="8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2543180" y="1652873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Signup UI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A95B58-04AC-40DC-A9B1-BC90BD4B2946}"/>
              </a:ext>
            </a:extLst>
          </p:cNvPr>
          <p:cNvSpPr txBox="1"/>
          <p:nvPr/>
        </p:nvSpPr>
        <p:spPr>
          <a:xfrm>
            <a:off x="2123050" y="2631095"/>
            <a:ext cx="2509657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Get User ID , Password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4002604-93F9-4BFD-ABFB-F2C03D48B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7775" y="1769586"/>
            <a:ext cx="2790988" cy="4769326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E672B023-85AE-4D81-9791-6EDBD968FF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2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9705"/>
    </mc:Choice>
    <mc:Fallback xmlns="">
      <p:transition advTm="9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2250907" y="1747405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Code in Android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A95B58-04AC-40DC-A9B1-BC90BD4B2946}"/>
              </a:ext>
            </a:extLst>
          </p:cNvPr>
          <p:cNvSpPr txBox="1"/>
          <p:nvPr/>
        </p:nvSpPr>
        <p:spPr>
          <a:xfrm>
            <a:off x="2123050" y="2631095"/>
            <a:ext cx="2509657" cy="1754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Get User ID , Password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-&gt; Send ID , Password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     To Firebase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22477A7-7C3E-4837-A391-10B1E23D68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973" y="1369373"/>
            <a:ext cx="5695185" cy="499105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C9FA4DB-C4EC-4165-AD50-C697513B6367}"/>
              </a:ext>
            </a:extLst>
          </p:cNvPr>
          <p:cNvSpPr/>
          <p:nvPr/>
        </p:nvSpPr>
        <p:spPr>
          <a:xfrm>
            <a:off x="5738648" y="3773214"/>
            <a:ext cx="4887305" cy="1008993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8E3050AB-31F3-43CC-8FAF-DE57180759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2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147"/>
    </mc:Choice>
    <mc:Fallback xmlns="">
      <p:transition advTm="16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1633297" y="1535426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Firebase Console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A95B58-04AC-40DC-A9B1-BC90BD4B2946}"/>
              </a:ext>
            </a:extLst>
          </p:cNvPr>
          <p:cNvSpPr txBox="1"/>
          <p:nvPr/>
        </p:nvSpPr>
        <p:spPr>
          <a:xfrm>
            <a:off x="1367142" y="2349917"/>
            <a:ext cx="2871936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The information was updated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>
              <a:latin typeface="Noto San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 in real time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0AAFE1-FE03-4B1D-9A47-4B650C5827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2677" y="2371287"/>
            <a:ext cx="7003138" cy="403300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BB97A38-8AB9-48A0-8E9A-51E96D36CAE7}"/>
              </a:ext>
            </a:extLst>
          </p:cNvPr>
          <p:cNvSpPr/>
          <p:nvPr/>
        </p:nvSpPr>
        <p:spPr>
          <a:xfrm>
            <a:off x="9101959" y="3846787"/>
            <a:ext cx="861848" cy="493986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73E8E40F-C71E-4352-A4EE-00FD96ACD6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36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645"/>
    </mc:Choice>
    <mc:Fallback xmlns="">
      <p:transition advTm="8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1344625" y="1504766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Firebase link to Android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A95B58-04AC-40DC-A9B1-BC90BD4B2946}"/>
              </a:ext>
            </a:extLst>
          </p:cNvPr>
          <p:cNvSpPr txBox="1"/>
          <p:nvPr/>
        </p:nvSpPr>
        <p:spPr>
          <a:xfrm>
            <a:off x="1367142" y="2349917"/>
            <a:ext cx="2647516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In Firebase Console,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>
              <a:latin typeface="Noto San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latin typeface="Noto Sans"/>
              </a:rPr>
              <a:t>Add Android Studio Project</a:t>
            </a:r>
            <a:endParaRPr lang="en-US" altLang="ko-KR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BB97A38-8AB9-48A0-8E9A-51E96D36CAE7}"/>
              </a:ext>
            </a:extLst>
          </p:cNvPr>
          <p:cNvSpPr/>
          <p:nvPr/>
        </p:nvSpPr>
        <p:spPr>
          <a:xfrm>
            <a:off x="9101959" y="3846787"/>
            <a:ext cx="861848" cy="493986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764B55C-1A39-429F-B937-8544F9539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7750" y="2181488"/>
            <a:ext cx="7269339" cy="355142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3CDEF25-345A-441A-90B8-9CB968FD6144}"/>
              </a:ext>
            </a:extLst>
          </p:cNvPr>
          <p:cNvSpPr/>
          <p:nvPr/>
        </p:nvSpPr>
        <p:spPr>
          <a:xfrm>
            <a:off x="6271682" y="2986689"/>
            <a:ext cx="1811575" cy="860097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7FCF30C4-42F1-47AC-A08F-69F6C756D3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11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4998"/>
    </mc:Choice>
    <mc:Fallback xmlns="">
      <p:transition advTm="14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1344625" y="1504766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Firebase link to Android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A95B58-04AC-40DC-A9B1-BC90BD4B2946}"/>
              </a:ext>
            </a:extLst>
          </p:cNvPr>
          <p:cNvSpPr txBox="1"/>
          <p:nvPr/>
        </p:nvSpPr>
        <p:spPr>
          <a:xfrm>
            <a:off x="1367142" y="2349917"/>
            <a:ext cx="3670231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In Android Studio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>
              <a:latin typeface="Noto San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latin typeface="Noto Sans"/>
              </a:rPr>
              <a:t>Connect Firebase ( build</a:t>
            </a:r>
            <a:r>
              <a:rPr lang="ko-KR" altLang="en-US" dirty="0">
                <a:latin typeface="Noto Sans"/>
              </a:rPr>
              <a:t> </a:t>
            </a:r>
            <a:r>
              <a:rPr lang="en-US" altLang="ko-KR" dirty="0" err="1">
                <a:latin typeface="Noto Sans"/>
              </a:rPr>
              <a:t>gradle</a:t>
            </a:r>
            <a:r>
              <a:rPr lang="ko-KR" altLang="en-US" dirty="0">
                <a:latin typeface="Noto Sans"/>
              </a:rPr>
              <a:t> </a:t>
            </a:r>
            <a:r>
              <a:rPr lang="en-US" altLang="ko-KR" dirty="0">
                <a:latin typeface="Noto Sans"/>
              </a:rPr>
              <a:t>,</a:t>
            </a:r>
            <a:r>
              <a:rPr lang="ko-KR" altLang="en-US" dirty="0">
                <a:latin typeface="Noto Sans"/>
              </a:rPr>
              <a:t> </a:t>
            </a:r>
            <a:r>
              <a:rPr lang="en-US" altLang="ko-KR" dirty="0">
                <a:latin typeface="Noto Sans"/>
              </a:rPr>
              <a:t>xml</a:t>
            </a:r>
            <a:r>
              <a:rPr lang="ko-KR" altLang="en-US" dirty="0">
                <a:latin typeface="Noto Sans"/>
              </a:rPr>
              <a:t> </a:t>
            </a:r>
            <a:r>
              <a:rPr lang="en-US" altLang="ko-KR" dirty="0">
                <a:latin typeface="Noto Sans"/>
              </a:rPr>
              <a:t>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3EB287-B772-485D-AD5F-760ED64E8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4625" y="3988146"/>
            <a:ext cx="8496300" cy="234315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E391CE9-346C-4FBF-A45F-18E535909006}"/>
              </a:ext>
            </a:extLst>
          </p:cNvPr>
          <p:cNvSpPr/>
          <p:nvPr/>
        </p:nvSpPr>
        <p:spPr>
          <a:xfrm>
            <a:off x="1367142" y="4063088"/>
            <a:ext cx="3943831" cy="1904266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70A87B33-854B-46A2-943C-ED538E9FE0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50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2471"/>
    </mc:Choice>
    <mc:Fallback xmlns="">
      <p:transition advTm="22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1344625" y="1504766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Use </a:t>
            </a:r>
            <a:r>
              <a:rPr lang="en-US" altLang="ko-KR" sz="2500" b="1" spc="-150" dirty="0" err="1">
                <a:solidFill>
                  <a:schemeClr val="tx1"/>
                </a:solidFill>
                <a:cs typeface="Arial" panose="020B0604020202020204" pitchFamily="34" charset="0"/>
              </a:rPr>
              <a:t>Firestore</a:t>
            </a: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 ( Realtime NoSQL DB )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E391CE9-346C-4FBF-A45F-18E535909006}"/>
              </a:ext>
            </a:extLst>
          </p:cNvPr>
          <p:cNvSpPr/>
          <p:nvPr/>
        </p:nvSpPr>
        <p:spPr>
          <a:xfrm>
            <a:off x="1367142" y="4063088"/>
            <a:ext cx="3943831" cy="1904266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A3EF629-8726-4A1B-8221-4C9FA66F6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782" y="2288597"/>
            <a:ext cx="10534650" cy="381966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DB96D7D-6E6A-4600-BDB8-7BA8328D12FE}"/>
              </a:ext>
            </a:extLst>
          </p:cNvPr>
          <p:cNvSpPr/>
          <p:nvPr/>
        </p:nvSpPr>
        <p:spPr>
          <a:xfrm>
            <a:off x="8964386" y="4063088"/>
            <a:ext cx="2377822" cy="1904266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C85478A1-67C6-4AAB-B3C9-9A2ADAFDB9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49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1899"/>
    </mc:Choice>
    <mc:Fallback xmlns="">
      <p:transition advTm="21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pic>
        <p:nvPicPr>
          <p:cNvPr id="1028" name="Picture 4" descr="인프런 - 파이어베이스(Firebase)를 이용한 웹+안드로이드 메모 어플리케이션 만들기">
            <a:extLst>
              <a:ext uri="{FF2B5EF4-FFF2-40B4-BE49-F238E27FC236}">
                <a16:creationId xmlns:a16="http://schemas.microsoft.com/office/drawing/2014/main" id="{312AF41E-D606-4098-B698-348F9CD36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5" y="3152159"/>
            <a:ext cx="2647950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안드로이드 스튜디오로 Hello World 앱 만들기 #1 (설치 및 환경 세팅, HAXM 오류 해결법) : 네이버 블로그">
            <a:extLst>
              <a:ext uri="{FF2B5EF4-FFF2-40B4-BE49-F238E27FC236}">
                <a16:creationId xmlns:a16="http://schemas.microsoft.com/office/drawing/2014/main" id="{4372F73C-E9EC-4075-A7B1-F9C23FB1D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1832" y="3152160"/>
            <a:ext cx="3276600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903BC01A-F88B-4048-A581-C29EE1F6E741}"/>
              </a:ext>
            </a:extLst>
          </p:cNvPr>
          <p:cNvSpPr/>
          <p:nvPr/>
        </p:nvSpPr>
        <p:spPr>
          <a:xfrm>
            <a:off x="4871357" y="2946511"/>
            <a:ext cx="2449286" cy="668727"/>
          </a:xfrm>
          <a:prstGeom prst="rightArrow">
            <a:avLst/>
          </a:prstGeom>
          <a:solidFill>
            <a:srgbClr val="00B0F0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E5CD1D31-DBB5-496E-83EC-8D5420C75434}"/>
              </a:ext>
            </a:extLst>
          </p:cNvPr>
          <p:cNvSpPr/>
          <p:nvPr/>
        </p:nvSpPr>
        <p:spPr>
          <a:xfrm rot="10800000">
            <a:off x="4824850" y="4321120"/>
            <a:ext cx="2449286" cy="668727"/>
          </a:xfrm>
          <a:prstGeom prst="rightArrow">
            <a:avLst/>
          </a:prstGeom>
          <a:solidFill>
            <a:srgbClr val="00B0F0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C48138-38F7-4B17-9908-CE320101F58A}"/>
              </a:ext>
            </a:extLst>
          </p:cNvPr>
          <p:cNvSpPr txBox="1"/>
          <p:nvPr/>
        </p:nvSpPr>
        <p:spPr>
          <a:xfrm>
            <a:off x="5428067" y="2320219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Get Data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A00417-8AD1-4D45-B37F-8273FE45C319}"/>
              </a:ext>
            </a:extLst>
          </p:cNvPr>
          <p:cNvSpPr txBox="1"/>
          <p:nvPr/>
        </p:nvSpPr>
        <p:spPr>
          <a:xfrm>
            <a:off x="5428067" y="5146610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Set Data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C3B6A3CB-98CB-436E-919D-23C2D85EE9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05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4092"/>
    </mc:Choice>
    <mc:Fallback xmlns="">
      <p:transition advTm="14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090153A9-348C-43AD-B487-E1E41AE51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941" y="1589696"/>
            <a:ext cx="7294118" cy="4428839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048E365-0507-47DA-97DE-1ECDA5504862}"/>
              </a:ext>
            </a:extLst>
          </p:cNvPr>
          <p:cNvSpPr/>
          <p:nvPr/>
        </p:nvSpPr>
        <p:spPr>
          <a:xfrm>
            <a:off x="4122062" y="3110955"/>
            <a:ext cx="5430152" cy="1904266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7A489295-3BB6-4296-B562-2B5927CABD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11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845"/>
    </mc:Choice>
    <mc:Fallback xmlns="">
      <p:transition advTm="10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1" name="TextBox 35"/>
          <p:cNvSpPr txBox="1"/>
          <p:nvPr/>
        </p:nvSpPr>
        <p:spPr>
          <a:xfrm>
            <a:off x="5130686" y="2859839"/>
            <a:ext cx="7061310" cy="70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Problems &amp; Solutions</a:t>
            </a:r>
            <a:endParaRPr dirty="0"/>
          </a:p>
        </p:txBody>
      </p:sp>
      <p:sp>
        <p:nvSpPr>
          <p:cNvPr id="162" name="TextBox 35"/>
          <p:cNvSpPr txBox="1"/>
          <p:nvPr/>
        </p:nvSpPr>
        <p:spPr>
          <a:xfrm>
            <a:off x="3510915" y="2613618"/>
            <a:ext cx="1405482" cy="1183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3”</a:t>
            </a:r>
          </a:p>
        </p:txBody>
      </p:sp>
      <p:sp>
        <p:nvSpPr>
          <p:cNvPr id="163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1392C3A7-F125-489B-8D06-2B17865891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17"/>
    </mc:Choice>
    <mc:Fallback xmlns="">
      <p:transition advTm="1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02" name="직선 연결선 3"/>
          <p:cNvSpPr/>
          <p:nvPr/>
        </p:nvSpPr>
        <p:spPr>
          <a:xfrm flipH="1">
            <a:off x="5509164" y="992939"/>
            <a:ext cx="22453" cy="4872123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03" name="TextBox 35"/>
          <p:cNvSpPr txBox="1"/>
          <p:nvPr/>
        </p:nvSpPr>
        <p:spPr>
          <a:xfrm>
            <a:off x="2109398" y="2869262"/>
            <a:ext cx="1983207" cy="764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44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dirty="0"/>
              <a:t>INDEX</a:t>
            </a:r>
          </a:p>
        </p:txBody>
      </p:sp>
      <p:grpSp>
        <p:nvGrpSpPr>
          <p:cNvPr id="109" name="그룹 2"/>
          <p:cNvGrpSpPr/>
          <p:nvPr/>
        </p:nvGrpSpPr>
        <p:grpSpPr>
          <a:xfrm>
            <a:off x="5722902" y="1583482"/>
            <a:ext cx="6660385" cy="3151514"/>
            <a:chOff x="0" y="0"/>
            <a:chExt cx="6660384" cy="3151512"/>
          </a:xfrm>
        </p:grpSpPr>
        <p:grpSp>
          <p:nvGrpSpPr>
            <p:cNvPr id="107" name="그룹 17"/>
            <p:cNvGrpSpPr/>
            <p:nvPr/>
          </p:nvGrpSpPr>
          <p:grpSpPr>
            <a:xfrm>
              <a:off x="0" y="0"/>
              <a:ext cx="6660384" cy="2295932"/>
              <a:chOff x="0" y="0"/>
              <a:chExt cx="6660383" cy="2295931"/>
            </a:xfrm>
          </p:grpSpPr>
          <p:sp>
            <p:nvSpPr>
              <p:cNvPr id="104" name="TextBox 35"/>
              <p:cNvSpPr txBox="1"/>
              <p:nvPr/>
            </p:nvSpPr>
            <p:spPr>
              <a:xfrm>
                <a:off x="0" y="0"/>
                <a:ext cx="6336708" cy="5847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>
                <a:lvl1pPr>
                  <a:defRPr sz="3200" spc="300">
                    <a:ln w="9525" cap="flat">
                      <a:solidFill>
                        <a:srgbClr val="FFFFFF">
                          <a:alpha val="5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HY견고딕"/>
                    <a:ea typeface="HY견고딕"/>
                    <a:cs typeface="HY견고딕"/>
                    <a:sym typeface="HY견고딕"/>
                  </a:defRPr>
                </a:lvl1pPr>
              </a:lstStyle>
              <a:p>
                <a:r>
                  <a:rPr dirty="0"/>
                  <a:t>01 </a:t>
                </a:r>
                <a:r>
                  <a:rPr lang="en-US" dirty="0"/>
                  <a:t>Weekly plan</a:t>
                </a:r>
                <a:endParaRPr dirty="0"/>
              </a:p>
            </p:txBody>
          </p:sp>
          <p:sp>
            <p:nvSpPr>
              <p:cNvPr id="105" name="TextBox 35"/>
              <p:cNvSpPr txBox="1"/>
              <p:nvPr/>
            </p:nvSpPr>
            <p:spPr>
              <a:xfrm>
                <a:off x="2" y="855580"/>
                <a:ext cx="6536274" cy="5847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>
                  <a:defRPr sz="3200" spc="300">
                    <a:ln w="9525" cap="flat">
                      <a:solidFill>
                        <a:srgbClr val="FFFFFF">
                          <a:alpha val="5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HY견고딕"/>
                    <a:ea typeface="HY견고딕"/>
                    <a:cs typeface="HY견고딕"/>
                    <a:sym typeface="HY견고딕"/>
                  </a:defRPr>
                </a:pPr>
                <a:r>
                  <a:rPr dirty="0"/>
                  <a:t>02 </a:t>
                </a:r>
                <a:r>
                  <a:rPr lang="en-US" dirty="0"/>
                  <a:t>Progress</a:t>
                </a:r>
                <a:endParaRPr dirty="0"/>
              </a:p>
            </p:txBody>
          </p:sp>
          <p:sp>
            <p:nvSpPr>
              <p:cNvPr id="106" name="TextBox 35"/>
              <p:cNvSpPr txBox="1"/>
              <p:nvPr/>
            </p:nvSpPr>
            <p:spPr>
              <a:xfrm>
                <a:off x="2" y="1711161"/>
                <a:ext cx="6660381" cy="58477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>
                  <a:defRPr sz="3200" spc="300">
                    <a:ln w="9525" cap="flat">
                      <a:solidFill>
                        <a:srgbClr val="FFFFFF">
                          <a:alpha val="5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HY견고딕"/>
                    <a:ea typeface="HY견고딕"/>
                    <a:cs typeface="HY견고딕"/>
                    <a:sym typeface="HY견고딕"/>
                  </a:defRPr>
                </a:pPr>
                <a:r>
                  <a:rPr dirty="0"/>
                  <a:t>03</a:t>
                </a:r>
                <a:r>
                  <a:rPr lang="en-US" altLang="ko-KR" dirty="0"/>
                  <a:t> Problems &amp; Solutions</a:t>
                </a:r>
                <a:endParaRPr dirty="0"/>
              </a:p>
            </p:txBody>
          </p:sp>
        </p:grpSp>
        <p:sp>
          <p:nvSpPr>
            <p:cNvPr id="108" name="TextBox 35"/>
            <p:cNvSpPr txBox="1"/>
            <p:nvPr/>
          </p:nvSpPr>
          <p:spPr>
            <a:xfrm>
              <a:off x="0" y="2566741"/>
              <a:ext cx="6336707" cy="5847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defRPr sz="3200" spc="300">
                  <a:ln w="9525" cap="flat">
                    <a:solidFill>
                      <a:srgbClr val="FFFFFF">
                        <a:alpha val="5000"/>
                      </a:srgbClr>
                    </a:solidFill>
                    <a:prstDash val="solid"/>
                    <a:round/>
                  </a:ln>
                  <a:solidFill>
                    <a:srgbClr val="FFFFFF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pPr>
              <a:r>
                <a:rPr dirty="0"/>
                <a:t>04 </a:t>
              </a:r>
              <a:r>
                <a:rPr lang="en-US"/>
                <a:t>Next week plan</a:t>
              </a:r>
              <a:endParaRPr dirty="0"/>
            </a:p>
          </p:txBody>
        </p:sp>
      </p:grpSp>
      <p:sp>
        <p:nvSpPr>
          <p:cNvPr id="110" name="슬라이드 번호 개체 틀 5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12" name="TextBox 35">
            <a:extLst>
              <a:ext uri="{FF2B5EF4-FFF2-40B4-BE49-F238E27FC236}">
                <a16:creationId xmlns:a16="http://schemas.microsoft.com/office/drawing/2014/main" id="{7DC031AF-F1F7-4243-8AD6-94CC2DB89BD1}"/>
              </a:ext>
            </a:extLst>
          </p:cNvPr>
          <p:cNvSpPr txBox="1"/>
          <p:nvPr/>
        </p:nvSpPr>
        <p:spPr>
          <a:xfrm>
            <a:off x="5722904" y="5005805"/>
            <a:ext cx="6336708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 numCol="1" anchor="t">
            <a:spAutoFit/>
          </a:bodyPr>
          <a:lstStyle/>
          <a:p>
            <a:pPr>
              <a:defRPr sz="3200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dirty="0"/>
              <a:t>05 </a:t>
            </a:r>
            <a:r>
              <a:rPr lang="en-US" dirty="0" err="1"/>
              <a:t>Github</a:t>
            </a:r>
            <a:endParaRPr dirty="0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A8613CAE-A63B-4AEC-9C05-38C26B5F56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622"/>
    </mc:Choice>
    <mc:Fallback xmlns="">
      <p:transition advTm="10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20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213717" cy="649910"/>
            <a:chOff x="-1" y="-85740"/>
            <a:chExt cx="3213715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43621" y="-85740"/>
              <a:ext cx="3170093" cy="461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Problem &amp; Solutions</a:t>
              </a:r>
              <a:endParaRPr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783824A-1203-48B9-B1C1-65CAEBF37C30}"/>
              </a:ext>
            </a:extLst>
          </p:cNvPr>
          <p:cNvSpPr txBox="1"/>
          <p:nvPr/>
        </p:nvSpPr>
        <p:spPr>
          <a:xfrm>
            <a:off x="4692067" y="1602955"/>
            <a:ext cx="3098079" cy="8617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How to get data from Firebase to Android??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E11EE59-BE73-4407-B95F-C7722D9E3E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782" y="2719244"/>
            <a:ext cx="10534650" cy="3819667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A79269F4-E59E-4442-98FC-8C95C6ED9B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962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205"/>
    </mc:Choice>
    <mc:Fallback xmlns="">
      <p:transition advTm="17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21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213717" cy="649910"/>
            <a:chOff x="-1" y="-85740"/>
            <a:chExt cx="3213715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43621" y="-85740"/>
              <a:ext cx="3170093" cy="461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Problem &amp; Solutions</a:t>
              </a:r>
              <a:endParaRPr dirty="0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090153A9-348C-43AD-B487-E1E41AE51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1471" y="1673505"/>
            <a:ext cx="6992756" cy="424585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3048E365-0507-47DA-97DE-1ECDA5504862}"/>
              </a:ext>
            </a:extLst>
          </p:cNvPr>
          <p:cNvSpPr/>
          <p:nvPr/>
        </p:nvSpPr>
        <p:spPr>
          <a:xfrm>
            <a:off x="2804075" y="3095938"/>
            <a:ext cx="5430152" cy="1904266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83824A-1203-48B9-B1C1-65CAEBF37C30}"/>
              </a:ext>
            </a:extLst>
          </p:cNvPr>
          <p:cNvSpPr txBox="1"/>
          <p:nvPr/>
        </p:nvSpPr>
        <p:spPr>
          <a:xfrm>
            <a:off x="8537943" y="1821882"/>
            <a:ext cx="3098079" cy="86177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How to get data from Firebase to Android??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A50B2CF3-CED6-461B-A935-D00A9D5AAD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038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6017"/>
    </mc:Choice>
    <mc:Fallback xmlns="">
      <p:transition advTm="26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8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49" name="TextBox 35"/>
          <p:cNvSpPr txBox="1"/>
          <p:nvPr/>
        </p:nvSpPr>
        <p:spPr>
          <a:xfrm>
            <a:off x="5130686" y="2859839"/>
            <a:ext cx="6336706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Next week plan</a:t>
            </a:r>
          </a:p>
        </p:txBody>
      </p:sp>
      <p:sp>
        <p:nvSpPr>
          <p:cNvPr id="350" name="TextBox 35"/>
          <p:cNvSpPr txBox="1"/>
          <p:nvPr/>
        </p:nvSpPr>
        <p:spPr>
          <a:xfrm>
            <a:off x="3510915" y="2613618"/>
            <a:ext cx="1405482" cy="1183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4”</a:t>
            </a:r>
          </a:p>
        </p:txBody>
      </p:sp>
      <p:sp>
        <p:nvSpPr>
          <p:cNvPr id="351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3" y="6404292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767C8B0E-50A3-40B1-94A9-DF9CE503E5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729"/>
    </mc:Choice>
    <mc:Fallback xmlns="">
      <p:transition advTm="1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21" name="그룹 13"/>
          <p:cNvGrpSpPr/>
          <p:nvPr/>
        </p:nvGrpSpPr>
        <p:grpSpPr>
          <a:xfrm>
            <a:off x="4527750" y="592794"/>
            <a:ext cx="3120714" cy="583820"/>
            <a:chOff x="-1" y="-19650"/>
            <a:chExt cx="3120712" cy="583818"/>
          </a:xfrm>
        </p:grpSpPr>
        <p:sp>
          <p:nvSpPr>
            <p:cNvPr id="119" name="직사각형 14"/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" name="TextBox 15"/>
            <p:cNvSpPr txBox="1"/>
            <p:nvPr/>
          </p:nvSpPr>
          <p:spPr>
            <a:xfrm>
              <a:off x="1155399" y="-19650"/>
              <a:ext cx="836121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Next</a:t>
              </a:r>
              <a:endParaRPr dirty="0"/>
            </a:p>
          </p:txBody>
        </p:sp>
      </p:grpSp>
      <p:grpSp>
        <p:nvGrpSpPr>
          <p:cNvPr id="124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22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23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5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Next</a:t>
            </a:r>
            <a:endParaRPr dirty="0"/>
          </a:p>
        </p:txBody>
      </p:sp>
      <p:sp>
        <p:nvSpPr>
          <p:cNvPr id="126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4</a:t>
            </a:r>
            <a:r>
              <a:rPr dirty="0"/>
              <a:t> </a:t>
            </a:r>
          </a:p>
        </p:txBody>
      </p:sp>
      <p:sp>
        <p:nvSpPr>
          <p:cNvPr id="127" name="TextBox 25"/>
          <p:cNvSpPr txBox="1"/>
          <p:nvPr/>
        </p:nvSpPr>
        <p:spPr>
          <a:xfrm>
            <a:off x="107504" y="1340766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1</a:t>
            </a:r>
            <a:endParaRPr dirty="0"/>
          </a:p>
        </p:txBody>
      </p:sp>
      <p:sp>
        <p:nvSpPr>
          <p:cNvPr id="128" name="TextBox 26"/>
          <p:cNvSpPr txBox="1"/>
          <p:nvPr/>
        </p:nvSpPr>
        <p:spPr>
          <a:xfrm>
            <a:off x="107504" y="1819561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2</a:t>
            </a:r>
            <a:endParaRPr dirty="0"/>
          </a:p>
        </p:txBody>
      </p:sp>
      <p:sp>
        <p:nvSpPr>
          <p:cNvPr id="129" name="TextBox 18"/>
          <p:cNvSpPr txBox="1"/>
          <p:nvPr/>
        </p:nvSpPr>
        <p:spPr>
          <a:xfrm>
            <a:off x="116587" y="2298356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3</a:t>
            </a:r>
            <a:endParaRPr dirty="0"/>
          </a:p>
        </p:txBody>
      </p:sp>
      <p:sp>
        <p:nvSpPr>
          <p:cNvPr id="130" name="슬라이드 번호 개체 틀 6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23</a:t>
            </a:fld>
            <a:endParaRPr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7FD69AB-47AB-41C8-A710-D4076E1B53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9762048"/>
              </p:ext>
            </p:extLst>
          </p:nvPr>
        </p:nvGraphicFramePr>
        <p:xfrm>
          <a:off x="2492554" y="1359920"/>
          <a:ext cx="7191105" cy="460743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48574">
                  <a:extLst>
                    <a:ext uri="{9D8B030D-6E8A-4147-A177-3AD203B41FA5}">
                      <a16:colId xmlns:a16="http://schemas.microsoft.com/office/drawing/2014/main" val="3184574628"/>
                    </a:ext>
                  </a:extLst>
                </a:gridCol>
                <a:gridCol w="979401">
                  <a:extLst>
                    <a:ext uri="{9D8B030D-6E8A-4147-A177-3AD203B41FA5}">
                      <a16:colId xmlns:a16="http://schemas.microsoft.com/office/drawing/2014/main" val="2040139442"/>
                    </a:ext>
                  </a:extLst>
                </a:gridCol>
                <a:gridCol w="1330465">
                  <a:extLst>
                    <a:ext uri="{9D8B030D-6E8A-4147-A177-3AD203B41FA5}">
                      <a16:colId xmlns:a16="http://schemas.microsoft.com/office/drawing/2014/main" val="191044149"/>
                    </a:ext>
                  </a:extLst>
                </a:gridCol>
                <a:gridCol w="811748">
                  <a:extLst>
                    <a:ext uri="{9D8B030D-6E8A-4147-A177-3AD203B41FA5}">
                      <a16:colId xmlns:a16="http://schemas.microsoft.com/office/drawing/2014/main" val="1986519380"/>
                    </a:ext>
                  </a:extLst>
                </a:gridCol>
                <a:gridCol w="1116961">
                  <a:extLst>
                    <a:ext uri="{9D8B030D-6E8A-4147-A177-3AD203B41FA5}">
                      <a16:colId xmlns:a16="http://schemas.microsoft.com/office/drawing/2014/main" val="2703942197"/>
                    </a:ext>
                  </a:extLst>
                </a:gridCol>
                <a:gridCol w="909903">
                  <a:extLst>
                    <a:ext uri="{9D8B030D-6E8A-4147-A177-3AD203B41FA5}">
                      <a16:colId xmlns:a16="http://schemas.microsoft.com/office/drawing/2014/main" val="1463003478"/>
                    </a:ext>
                  </a:extLst>
                </a:gridCol>
                <a:gridCol w="394053">
                  <a:extLst>
                    <a:ext uri="{9D8B030D-6E8A-4147-A177-3AD203B41FA5}">
                      <a16:colId xmlns:a16="http://schemas.microsoft.com/office/drawing/2014/main" val="4274002241"/>
                    </a:ext>
                  </a:extLst>
                </a:gridCol>
              </a:tblGrid>
              <a:tr h="171802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r>
                        <a:rPr lang="en-US" sz="1100" kern="100" baseline="30000">
                          <a:effectLst/>
                        </a:rPr>
                        <a:t>nd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3</a:t>
                      </a:r>
                      <a:r>
                        <a:rPr lang="en-US" sz="1100" kern="100" baseline="30000">
                          <a:effectLst/>
                        </a:rPr>
                        <a:t>rd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4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5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6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M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I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D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D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E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M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O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5196650"/>
                  </a:ext>
                </a:extLst>
              </a:tr>
              <a:tr h="73291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Jeonghoon,Kim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Defining data structure for database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Basic android UI design&amp;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>
                          <a:effectLst/>
                        </a:rPr>
                        <a:t>Basic android app function design&amp;develop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Integrating modules &amp; Test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747705"/>
                  </a:ext>
                </a:extLst>
              </a:tr>
              <a:tr h="48554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Sungjae,Min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Making excel sheet template&amp;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Data collection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excel parsing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App database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800624"/>
                  </a:ext>
                </a:extLst>
              </a:tr>
              <a:tr h="7854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Sungju,Go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WOD data collection&amp; data store to data structure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WOD generating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087094"/>
                  </a:ext>
                </a:extLst>
              </a:tr>
              <a:tr h="3385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</a:rPr>
                        <a:t>9</a:t>
                      </a:r>
                      <a:r>
                        <a:rPr lang="en-US" sz="1100" kern="100" baseline="30000" dirty="0">
                          <a:effectLst/>
                        </a:rPr>
                        <a:t>th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10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11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12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</a:rPr>
                        <a:t>13</a:t>
                      </a:r>
                      <a:r>
                        <a:rPr lang="en-US" sz="1100" kern="100" baseline="30000" dirty="0">
                          <a:effectLst/>
                        </a:rPr>
                        <a:t>th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F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I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N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D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E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M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O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/>
                </a:tc>
                <a:extLst>
                  <a:ext uri="{0D108BD9-81ED-4DB2-BD59-A6C34878D82A}">
                    <a16:rowId xmlns:a16="http://schemas.microsoft.com/office/drawing/2014/main" val="226963226"/>
                  </a:ext>
                </a:extLst>
              </a:tr>
              <a:tr h="40650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Jeonghoon,Kim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Community android UI design&amp;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>
                          <a:effectLst/>
                        </a:rPr>
                        <a:t>Community android app function design &amp; develop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>
                          <a:effectLst/>
                        </a:rPr>
                        <a:t>Integrating modules&amp; test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9109437"/>
                  </a:ext>
                </a:extLst>
              </a:tr>
              <a:tr h="51969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Sungjae,Min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Build community server system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DB system implementation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&amp; Build data transfer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100480"/>
                  </a:ext>
                </a:extLst>
              </a:tr>
              <a:tr h="91088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Sungju,Go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statistical function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25809"/>
                  </a:ext>
                </a:extLst>
              </a:tr>
            </a:tbl>
          </a:graphicData>
        </a:graphic>
      </p:graphicFrame>
      <p:pic>
        <p:nvPicPr>
          <p:cNvPr id="18" name="그래픽 17" descr="직선 화살표">
            <a:extLst>
              <a:ext uri="{FF2B5EF4-FFF2-40B4-BE49-F238E27FC236}">
                <a16:creationId xmlns:a16="http://schemas.microsoft.com/office/drawing/2014/main" id="{DDBE42BF-E13B-491E-A51B-BCAD4403F6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5623563" y="6129289"/>
            <a:ext cx="373283" cy="373283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C713929E-BA71-4A79-9C5D-3419622176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4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0331"/>
    </mc:Choice>
    <mc:Fallback xmlns="">
      <p:transition advTm="10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8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49" name="TextBox 35"/>
          <p:cNvSpPr txBox="1"/>
          <p:nvPr/>
        </p:nvSpPr>
        <p:spPr>
          <a:xfrm>
            <a:off x="5130686" y="2859839"/>
            <a:ext cx="6336706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 err="1"/>
              <a:t>Github</a:t>
            </a:r>
            <a:r>
              <a:rPr lang="en-US" dirty="0"/>
              <a:t> Activity</a:t>
            </a:r>
            <a:endParaRPr dirty="0"/>
          </a:p>
        </p:txBody>
      </p:sp>
      <p:sp>
        <p:nvSpPr>
          <p:cNvPr id="350" name="TextBox 35"/>
          <p:cNvSpPr txBox="1"/>
          <p:nvPr/>
        </p:nvSpPr>
        <p:spPr>
          <a:xfrm>
            <a:off x="3510915" y="2613618"/>
            <a:ext cx="1405482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5</a:t>
            </a:r>
            <a:r>
              <a:rPr dirty="0"/>
              <a:t>”</a:t>
            </a:r>
          </a:p>
        </p:txBody>
      </p:sp>
      <p:sp>
        <p:nvSpPr>
          <p:cNvPr id="351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3" y="6404292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24</a:t>
            </a:fld>
            <a:endParaRPr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D7F9512A-A90C-4AA7-9234-B3509F04D1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224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176"/>
    </mc:Choice>
    <mc:Fallback xmlns="">
      <p:transition advTm="1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21" name="그룹 13"/>
          <p:cNvGrpSpPr/>
          <p:nvPr/>
        </p:nvGrpSpPr>
        <p:grpSpPr>
          <a:xfrm>
            <a:off x="4527750" y="593720"/>
            <a:ext cx="3120714" cy="582894"/>
            <a:chOff x="-1" y="-18724"/>
            <a:chExt cx="3120712" cy="582892"/>
          </a:xfrm>
        </p:grpSpPr>
        <p:sp>
          <p:nvSpPr>
            <p:cNvPr id="119" name="직사각형 14"/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" name="TextBox 15"/>
            <p:cNvSpPr txBox="1"/>
            <p:nvPr/>
          </p:nvSpPr>
          <p:spPr>
            <a:xfrm>
              <a:off x="476300" y="-18724"/>
              <a:ext cx="2299663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 err="1"/>
                <a:t>Github</a:t>
              </a:r>
              <a:r>
                <a:rPr lang="en-US" dirty="0"/>
                <a:t> Activity</a:t>
              </a:r>
              <a:endParaRPr dirty="0"/>
            </a:p>
          </p:txBody>
        </p:sp>
      </p:grpSp>
      <p:grpSp>
        <p:nvGrpSpPr>
          <p:cNvPr id="124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22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 dirty="0"/>
            </a:p>
          </p:txBody>
        </p:sp>
        <p:sp>
          <p:nvSpPr>
            <p:cNvPr id="123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5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 err="1"/>
              <a:t>Github</a:t>
            </a:r>
            <a:endParaRPr dirty="0"/>
          </a:p>
        </p:txBody>
      </p:sp>
      <p:sp>
        <p:nvSpPr>
          <p:cNvPr id="126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dirty="0"/>
              <a:t>5</a:t>
            </a:r>
            <a:r>
              <a:rPr dirty="0"/>
              <a:t> </a:t>
            </a:r>
          </a:p>
        </p:txBody>
      </p:sp>
      <p:sp>
        <p:nvSpPr>
          <p:cNvPr id="127" name="TextBox 25"/>
          <p:cNvSpPr txBox="1"/>
          <p:nvPr/>
        </p:nvSpPr>
        <p:spPr>
          <a:xfrm>
            <a:off x="107504" y="1340766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1</a:t>
            </a:r>
            <a:endParaRPr dirty="0"/>
          </a:p>
        </p:txBody>
      </p:sp>
      <p:sp>
        <p:nvSpPr>
          <p:cNvPr id="128" name="TextBox 26"/>
          <p:cNvSpPr txBox="1"/>
          <p:nvPr/>
        </p:nvSpPr>
        <p:spPr>
          <a:xfrm>
            <a:off x="107504" y="1819561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2</a:t>
            </a:r>
            <a:endParaRPr dirty="0"/>
          </a:p>
        </p:txBody>
      </p:sp>
      <p:sp>
        <p:nvSpPr>
          <p:cNvPr id="129" name="TextBox 18"/>
          <p:cNvSpPr txBox="1"/>
          <p:nvPr/>
        </p:nvSpPr>
        <p:spPr>
          <a:xfrm>
            <a:off x="116587" y="2298356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3</a:t>
            </a:r>
            <a:endParaRPr dirty="0"/>
          </a:p>
        </p:txBody>
      </p:sp>
      <p:sp>
        <p:nvSpPr>
          <p:cNvPr id="130" name="슬라이드 번호 개체 틀 6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25</a:t>
            </a:fld>
            <a:endParaRPr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06A6E7-DBD9-4F9D-94AB-1C302756F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6762" y="1377631"/>
            <a:ext cx="3038475" cy="5295900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AB1826C1-3C1F-45BC-89B3-1F759A98A8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191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8033"/>
    </mc:Choice>
    <mc:Fallback xmlns="">
      <p:transition advTm="8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6" name="직선 연결선 3"/>
          <p:cNvSpPr/>
          <p:nvPr/>
        </p:nvSpPr>
        <p:spPr>
          <a:xfrm>
            <a:off x="5417846" y="2668141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07" name="TextBox 35"/>
          <p:cNvSpPr txBox="1"/>
          <p:nvPr/>
        </p:nvSpPr>
        <p:spPr>
          <a:xfrm>
            <a:off x="5838609" y="3023839"/>
            <a:ext cx="3703595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Thank You!</a:t>
            </a:r>
          </a:p>
        </p:txBody>
      </p:sp>
      <p:pic>
        <p:nvPicPr>
          <p:cNvPr id="408" name="그림 5" descr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9965" y="2743625"/>
            <a:ext cx="1376655" cy="1324984"/>
          </a:xfrm>
          <a:prstGeom prst="rect">
            <a:avLst/>
          </a:prstGeom>
          <a:ln w="12700">
            <a:miter lim="400000"/>
          </a:ln>
        </p:spPr>
      </p:pic>
      <p:sp>
        <p:nvSpPr>
          <p:cNvPr id="409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3" y="6404292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E054311C-9628-4F01-B5E2-7181BDF1C2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702"/>
    </mc:Choice>
    <mc:Fallback xmlns="">
      <p:transition advTm="8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4" name="TextBox 35"/>
          <p:cNvSpPr txBox="1"/>
          <p:nvPr/>
        </p:nvSpPr>
        <p:spPr>
          <a:xfrm>
            <a:off x="5130685" y="2859839"/>
            <a:ext cx="6510323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Weekly plan</a:t>
            </a:r>
            <a:endParaRPr dirty="0"/>
          </a:p>
        </p:txBody>
      </p:sp>
      <p:sp>
        <p:nvSpPr>
          <p:cNvPr id="115" name="TextBox 35"/>
          <p:cNvSpPr txBox="1"/>
          <p:nvPr/>
        </p:nvSpPr>
        <p:spPr>
          <a:xfrm>
            <a:off x="3510915" y="2613618"/>
            <a:ext cx="1405482" cy="227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1	”</a:t>
            </a:r>
          </a:p>
        </p:txBody>
      </p:sp>
      <p:sp>
        <p:nvSpPr>
          <p:cNvPr id="116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469397F0-EA10-411E-AE76-DA5088D3C5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36"/>
    </mc:Choice>
    <mc:Fallback xmlns="">
      <p:transition advTm="1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21" name="그룹 13"/>
          <p:cNvGrpSpPr/>
          <p:nvPr/>
        </p:nvGrpSpPr>
        <p:grpSpPr>
          <a:xfrm>
            <a:off x="4527750" y="612443"/>
            <a:ext cx="3120714" cy="564171"/>
            <a:chOff x="-1" y="-1"/>
            <a:chExt cx="3120712" cy="564169"/>
          </a:xfrm>
        </p:grpSpPr>
        <p:sp>
          <p:nvSpPr>
            <p:cNvPr id="119" name="직사각형 14"/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" name="TextBox 15"/>
            <p:cNvSpPr txBox="1"/>
            <p:nvPr/>
          </p:nvSpPr>
          <p:spPr>
            <a:xfrm>
              <a:off x="525818" y="-1"/>
              <a:ext cx="2084861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Weekly plan</a:t>
              </a:r>
              <a:endParaRPr dirty="0"/>
            </a:p>
          </p:txBody>
        </p:sp>
      </p:grpSp>
      <p:grpSp>
        <p:nvGrpSpPr>
          <p:cNvPr id="124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22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23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5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Plan</a:t>
            </a:r>
            <a:endParaRPr dirty="0"/>
          </a:p>
        </p:txBody>
      </p:sp>
      <p:sp>
        <p:nvSpPr>
          <p:cNvPr id="126" name="TextBox 24"/>
          <p:cNvSpPr txBox="1"/>
          <p:nvPr/>
        </p:nvSpPr>
        <p:spPr>
          <a:xfrm>
            <a:off x="-1777303" y="513087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 </a:t>
            </a:r>
          </a:p>
        </p:txBody>
      </p:sp>
      <p:sp>
        <p:nvSpPr>
          <p:cNvPr id="127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128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29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30" name="슬라이드 번호 개체 틀 6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4" name="그래픽 3" descr="직선 화살표">
            <a:extLst>
              <a:ext uri="{FF2B5EF4-FFF2-40B4-BE49-F238E27FC236}">
                <a16:creationId xmlns:a16="http://schemas.microsoft.com/office/drawing/2014/main" id="{28A53334-7FB1-4411-8091-143E0DCC9FB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4341108" y="6061099"/>
            <a:ext cx="373283" cy="373283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A817923-B18F-47D8-928F-1CC805AACC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764990"/>
              </p:ext>
            </p:extLst>
          </p:nvPr>
        </p:nvGraphicFramePr>
        <p:xfrm>
          <a:off x="2421488" y="1243941"/>
          <a:ext cx="7191105" cy="460743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48574">
                  <a:extLst>
                    <a:ext uri="{9D8B030D-6E8A-4147-A177-3AD203B41FA5}">
                      <a16:colId xmlns:a16="http://schemas.microsoft.com/office/drawing/2014/main" val="3184574628"/>
                    </a:ext>
                  </a:extLst>
                </a:gridCol>
                <a:gridCol w="979401">
                  <a:extLst>
                    <a:ext uri="{9D8B030D-6E8A-4147-A177-3AD203B41FA5}">
                      <a16:colId xmlns:a16="http://schemas.microsoft.com/office/drawing/2014/main" val="2040139442"/>
                    </a:ext>
                  </a:extLst>
                </a:gridCol>
                <a:gridCol w="1330465">
                  <a:extLst>
                    <a:ext uri="{9D8B030D-6E8A-4147-A177-3AD203B41FA5}">
                      <a16:colId xmlns:a16="http://schemas.microsoft.com/office/drawing/2014/main" val="191044149"/>
                    </a:ext>
                  </a:extLst>
                </a:gridCol>
                <a:gridCol w="811748">
                  <a:extLst>
                    <a:ext uri="{9D8B030D-6E8A-4147-A177-3AD203B41FA5}">
                      <a16:colId xmlns:a16="http://schemas.microsoft.com/office/drawing/2014/main" val="1986519380"/>
                    </a:ext>
                  </a:extLst>
                </a:gridCol>
                <a:gridCol w="1116961">
                  <a:extLst>
                    <a:ext uri="{9D8B030D-6E8A-4147-A177-3AD203B41FA5}">
                      <a16:colId xmlns:a16="http://schemas.microsoft.com/office/drawing/2014/main" val="2703942197"/>
                    </a:ext>
                  </a:extLst>
                </a:gridCol>
                <a:gridCol w="909903">
                  <a:extLst>
                    <a:ext uri="{9D8B030D-6E8A-4147-A177-3AD203B41FA5}">
                      <a16:colId xmlns:a16="http://schemas.microsoft.com/office/drawing/2014/main" val="1463003478"/>
                    </a:ext>
                  </a:extLst>
                </a:gridCol>
                <a:gridCol w="394053">
                  <a:extLst>
                    <a:ext uri="{9D8B030D-6E8A-4147-A177-3AD203B41FA5}">
                      <a16:colId xmlns:a16="http://schemas.microsoft.com/office/drawing/2014/main" val="4274002241"/>
                    </a:ext>
                  </a:extLst>
                </a:gridCol>
              </a:tblGrid>
              <a:tr h="171802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r>
                        <a:rPr lang="en-US" sz="1100" kern="100" baseline="30000">
                          <a:effectLst/>
                        </a:rPr>
                        <a:t>nd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3</a:t>
                      </a:r>
                      <a:r>
                        <a:rPr lang="en-US" sz="1100" kern="100" baseline="30000">
                          <a:effectLst/>
                        </a:rPr>
                        <a:t>rd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4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5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6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M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I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D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D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E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M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 dirty="0">
                          <a:effectLst/>
                        </a:rPr>
                        <a:t>O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5196650"/>
                  </a:ext>
                </a:extLst>
              </a:tr>
              <a:tr h="73291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 err="1">
                          <a:effectLst/>
                        </a:rPr>
                        <a:t>Jeonghoon,Kim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Defining data structure for database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Basic android UI design&amp;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Basic android app function </a:t>
                      </a:r>
                      <a:r>
                        <a:rPr lang="en-US" sz="800" kern="100" dirty="0" err="1">
                          <a:effectLst/>
                        </a:rPr>
                        <a:t>design&amp;develop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Integrating modules &amp; Test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747705"/>
                  </a:ext>
                </a:extLst>
              </a:tr>
              <a:tr h="48554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Sungjae,Min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Making excel sheet template&amp;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Data collection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excel parsing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App database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800624"/>
                  </a:ext>
                </a:extLst>
              </a:tr>
              <a:tr h="7854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Sungju,Go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WOD data collection&amp; data store to data structure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WOD generating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087094"/>
                  </a:ext>
                </a:extLst>
              </a:tr>
              <a:tr h="3385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</a:rPr>
                        <a:t>9</a:t>
                      </a:r>
                      <a:r>
                        <a:rPr lang="en-US" sz="1100" kern="100" baseline="30000" dirty="0">
                          <a:effectLst/>
                        </a:rPr>
                        <a:t>th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10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11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12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13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F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I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N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D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E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M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/>
                </a:tc>
                <a:extLst>
                  <a:ext uri="{0D108BD9-81ED-4DB2-BD59-A6C34878D82A}">
                    <a16:rowId xmlns:a16="http://schemas.microsoft.com/office/drawing/2014/main" val="226963226"/>
                  </a:ext>
                </a:extLst>
              </a:tr>
              <a:tr h="40650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Jeonghoon,Kim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Community android UI design&amp;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Community android app function design 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Integrating modules&amp; test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9109437"/>
                  </a:ext>
                </a:extLst>
              </a:tr>
              <a:tr h="51969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Sungjae,Min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Build community server system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DB system implementation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&amp; Build data transfer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100480"/>
                  </a:ext>
                </a:extLst>
              </a:tr>
              <a:tr h="91088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Sungju,Go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statistical function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25809"/>
                  </a:ext>
                </a:extLst>
              </a:tr>
            </a:tbl>
          </a:graphicData>
        </a:graphic>
      </p:graphicFrame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F8839465-D467-4CAA-BF13-5A0CE89DD0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9298"/>
    </mc:Choice>
    <mc:Fallback xmlns="">
      <p:transition advTm="19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5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6" name="TextBox 35"/>
          <p:cNvSpPr txBox="1"/>
          <p:nvPr/>
        </p:nvSpPr>
        <p:spPr>
          <a:xfrm>
            <a:off x="5130686" y="2859839"/>
            <a:ext cx="7446377" cy="70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37" name="TextBox 35"/>
          <p:cNvSpPr txBox="1"/>
          <p:nvPr/>
        </p:nvSpPr>
        <p:spPr>
          <a:xfrm>
            <a:off x="3510915" y="2613618"/>
            <a:ext cx="1405482" cy="1183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2”</a:t>
            </a:r>
          </a:p>
        </p:txBody>
      </p:sp>
      <p:sp>
        <p:nvSpPr>
          <p:cNvPr id="138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CC302FF8-E9D8-4682-81F0-738122F330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252"/>
    </mc:Choice>
    <mc:Fallback xmlns="">
      <p:transition advTm="2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1633297" y="1535426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 err="1">
                <a:solidFill>
                  <a:schemeClr val="tx1"/>
                </a:solidFill>
                <a:cs typeface="Arial" panose="020B0604020202020204" pitchFamily="34" charset="0"/>
              </a:rPr>
              <a:t>Wod</a:t>
            </a: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 Function &amp; </a:t>
            </a:r>
            <a:r>
              <a:rPr lang="en-US" altLang="ko-KR" sz="2500" b="1" spc="-150" dirty="0" err="1">
                <a:solidFill>
                  <a:schemeClr val="tx1"/>
                </a:solidFill>
                <a:cs typeface="Arial" panose="020B0604020202020204" pitchFamily="34" charset="0"/>
              </a:rPr>
              <a:t>Wod</a:t>
            </a: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 score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AF00F-B726-4F62-9FC5-EE709E112606}"/>
              </a:ext>
            </a:extLst>
          </p:cNvPr>
          <p:cNvSpPr txBox="1"/>
          <p:nvPr/>
        </p:nvSpPr>
        <p:spPr>
          <a:xfrm>
            <a:off x="1391672" y="1914744"/>
            <a:ext cx="1915684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pc="-15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Type of WOD</a:t>
            </a:r>
            <a:endParaRPr kumimoji="0" lang="ko-KR" altLang="en-US" sz="1800" b="0" i="0" u="none" strike="noStrike" cap="none" spc="-150" normalizeH="0" baseline="0" dirty="0">
              <a:ln>
                <a:noFill/>
              </a:ln>
              <a:solidFill>
                <a:schemeClr val="bg2">
                  <a:lumMod val="60000"/>
                  <a:lumOff val="40000"/>
                </a:schemeClr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6B7256-5A07-46AC-885A-F24EDE2728C1}"/>
              </a:ext>
            </a:extLst>
          </p:cNvPr>
          <p:cNvSpPr txBox="1"/>
          <p:nvPr/>
        </p:nvSpPr>
        <p:spPr>
          <a:xfrm>
            <a:off x="1344765" y="3480602"/>
            <a:ext cx="2396830" cy="4462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300" b="0" i="0" u="none" strike="noStrike" cap="none" spc="-150" normalizeH="0" baseline="0" dirty="0" err="1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Fortime</a:t>
            </a:r>
            <a:endParaRPr kumimoji="0" lang="en-US" altLang="ko-KR" sz="2300" b="0" i="0" u="none" strike="noStrike" cap="none" spc="-150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50B74F2-B6AF-45A2-8163-F7769D909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7143" y="4296929"/>
            <a:ext cx="2587842" cy="21073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CE4743-DEAD-4E56-90CD-CA1DD4E2A289}"/>
              </a:ext>
            </a:extLst>
          </p:cNvPr>
          <p:cNvSpPr txBox="1"/>
          <p:nvPr/>
        </p:nvSpPr>
        <p:spPr>
          <a:xfrm>
            <a:off x="3954985" y="5751872"/>
            <a:ext cx="2396830" cy="4462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300" spc="-150" dirty="0">
                <a:solidFill>
                  <a:schemeClr val="bg2">
                    <a:lumMod val="75000"/>
                  </a:schemeClr>
                </a:solidFill>
              </a:rPr>
              <a:t>AMRAP </a:t>
            </a:r>
            <a:endParaRPr kumimoji="0" lang="ko-KR" altLang="en-US" sz="2300" b="0" i="0" u="none" strike="noStrike" cap="none" spc="-150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EE464B5-9498-4C5A-9F73-27DD77187F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7356" y="2180156"/>
            <a:ext cx="2499213" cy="169913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2AB62AD-DEE0-4518-BD4E-4DC062BEBE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1384575"/>
            <a:ext cx="5420305" cy="5288957"/>
          </a:xfrm>
          <a:prstGeom prst="rect">
            <a:avLst/>
          </a:prstGeom>
        </p:spPr>
      </p:pic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9AC11653-3E03-498B-BC3F-A553459945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227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4471"/>
    </mc:Choice>
    <mc:Fallback xmlns="">
      <p:transition advTm="44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1633297" y="1535426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 err="1">
                <a:solidFill>
                  <a:schemeClr val="tx1"/>
                </a:solidFill>
                <a:cs typeface="Arial" panose="020B0604020202020204" pitchFamily="34" charset="0"/>
              </a:rPr>
              <a:t>Wod</a:t>
            </a: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 Function &amp; </a:t>
            </a:r>
            <a:r>
              <a:rPr lang="en-US" altLang="ko-KR" sz="2500" b="1" spc="-150" dirty="0" err="1">
                <a:solidFill>
                  <a:schemeClr val="tx1"/>
                </a:solidFill>
                <a:cs typeface="Arial" panose="020B0604020202020204" pitchFamily="34" charset="0"/>
              </a:rPr>
              <a:t>Wod</a:t>
            </a: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 score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6CD2F6B-C17E-4BC1-9D6B-DA0D2FAF94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0210" y="2165804"/>
            <a:ext cx="5457825" cy="39719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211BF4-E41B-401B-8304-16D6861F710B}"/>
              </a:ext>
            </a:extLst>
          </p:cNvPr>
          <p:cNvSpPr txBox="1"/>
          <p:nvPr/>
        </p:nvSpPr>
        <p:spPr>
          <a:xfrm>
            <a:off x="1633297" y="2287851"/>
            <a:ext cx="2605838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Recommend movement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By equipment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55867FEC-E433-4B59-AC36-35DEF63A96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38464" y="3488176"/>
            <a:ext cx="4667250" cy="44767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0CDBCAC-B1C5-4F85-B7A7-5DD18BA4C1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6764" y="4106615"/>
            <a:ext cx="3505200" cy="1057275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0DAFC197-0712-4823-8833-B5DBB01E77E9}"/>
              </a:ext>
            </a:extLst>
          </p:cNvPr>
          <p:cNvSpPr/>
          <p:nvPr/>
        </p:nvSpPr>
        <p:spPr>
          <a:xfrm>
            <a:off x="2543180" y="3369824"/>
            <a:ext cx="2367487" cy="342189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8939044-EF09-4DB6-96FE-F03F67242CE7}"/>
              </a:ext>
            </a:extLst>
          </p:cNvPr>
          <p:cNvSpPr/>
          <p:nvPr/>
        </p:nvSpPr>
        <p:spPr>
          <a:xfrm>
            <a:off x="1616762" y="4550328"/>
            <a:ext cx="2622371" cy="213696"/>
          </a:xfrm>
          <a:prstGeom prst="rect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2F4F64D5-2E56-4B4C-805A-C5780DE436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38464" y="5425366"/>
            <a:ext cx="3314700" cy="962025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0EB94A18-3CBC-4927-979B-95B6B7DF4B60}"/>
              </a:ext>
            </a:extLst>
          </p:cNvPr>
          <p:cNvSpPr/>
          <p:nvPr/>
        </p:nvSpPr>
        <p:spPr>
          <a:xfrm>
            <a:off x="1605096" y="5368032"/>
            <a:ext cx="3078690" cy="914400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0CFA8D01-D9E3-4444-8ADD-43B1F49EF299}"/>
              </a:ext>
            </a:extLst>
          </p:cNvPr>
          <p:cNvCxnSpPr/>
          <p:nvPr/>
        </p:nvCxnSpPr>
        <p:spPr>
          <a:xfrm flipH="1">
            <a:off x="1605096" y="4106615"/>
            <a:ext cx="3516868" cy="1057275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F35B175B-31A2-4B0B-84B5-E5D848073F3D}"/>
              </a:ext>
            </a:extLst>
          </p:cNvPr>
          <p:cNvCxnSpPr/>
          <p:nvPr/>
        </p:nvCxnSpPr>
        <p:spPr>
          <a:xfrm>
            <a:off x="1633297" y="4139993"/>
            <a:ext cx="3488667" cy="1061535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5BB19B33-4662-4D26-B4DD-8FEFB8D43E4A}"/>
              </a:ext>
            </a:extLst>
          </p:cNvPr>
          <p:cNvCxnSpPr/>
          <p:nvPr/>
        </p:nvCxnSpPr>
        <p:spPr>
          <a:xfrm>
            <a:off x="4910667" y="3540918"/>
            <a:ext cx="575733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연결선: 꺾임 41">
            <a:extLst>
              <a:ext uri="{FF2B5EF4-FFF2-40B4-BE49-F238E27FC236}">
                <a16:creationId xmlns:a16="http://schemas.microsoft.com/office/drawing/2014/main" id="{A46E4EBA-30FA-49A1-8C6A-A01FF4E6895B}"/>
              </a:ext>
            </a:extLst>
          </p:cNvPr>
          <p:cNvCxnSpPr>
            <a:endCxn id="25" idx="3"/>
          </p:cNvCxnSpPr>
          <p:nvPr/>
        </p:nvCxnSpPr>
        <p:spPr>
          <a:xfrm rot="5400000">
            <a:off x="3987052" y="4407030"/>
            <a:ext cx="2365461" cy="633236"/>
          </a:xfrm>
          <a:prstGeom prst="bentConnector2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D592167-F3BD-42A7-B802-B43718AB85D2}"/>
              </a:ext>
            </a:extLst>
          </p:cNvPr>
          <p:cNvSpPr txBox="1"/>
          <p:nvPr/>
        </p:nvSpPr>
        <p:spPr>
          <a:xfrm>
            <a:off x="1622564" y="6081129"/>
            <a:ext cx="3195743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ko-KR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Equipment currently available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4B7B8BE2-75F7-4287-8BCF-B56B8F3F6E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933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5976"/>
    </mc:Choice>
    <mc:Fallback xmlns="">
      <p:transition advTm="25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1633297" y="1535426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 err="1">
                <a:solidFill>
                  <a:schemeClr val="tx1"/>
                </a:solidFill>
                <a:cs typeface="Arial" panose="020B0604020202020204" pitchFamily="34" charset="0"/>
              </a:rPr>
              <a:t>Wod</a:t>
            </a: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 Function &amp; </a:t>
            </a:r>
            <a:r>
              <a:rPr lang="en-US" altLang="ko-KR" sz="2500" b="1" spc="-150" dirty="0" err="1">
                <a:solidFill>
                  <a:schemeClr val="tx1"/>
                </a:solidFill>
                <a:cs typeface="Arial" panose="020B0604020202020204" pitchFamily="34" charset="0"/>
              </a:rPr>
              <a:t>Wod</a:t>
            </a: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 score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6F67B3-AD16-437C-9CC9-7BF63247A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477" y="2298356"/>
            <a:ext cx="5391150" cy="3533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A95B58-04AC-40DC-A9B1-BC90BD4B2946}"/>
              </a:ext>
            </a:extLst>
          </p:cNvPr>
          <p:cNvSpPr txBox="1"/>
          <p:nvPr/>
        </p:nvSpPr>
        <p:spPr>
          <a:xfrm>
            <a:off x="1633297" y="2287851"/>
            <a:ext cx="2605838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Recommend movement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By weekly plan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7A311BF-9688-4C7C-A241-124296F309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7636" y="3763551"/>
            <a:ext cx="3533775" cy="990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249532-12F8-4A7F-9FE5-78CBBC00EA02}"/>
              </a:ext>
            </a:extLst>
          </p:cNvPr>
          <p:cNvSpPr txBox="1"/>
          <p:nvPr/>
        </p:nvSpPr>
        <p:spPr>
          <a:xfrm>
            <a:off x="1520722" y="5038050"/>
            <a:ext cx="3700689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chemeClr val="bg2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Type of exercise less than average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chemeClr val="bg2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952CE708-9F2B-43D3-82A6-BC61284281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821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8140"/>
    </mc:Choice>
    <mc:Fallback xmlns="">
      <p:transition advTm="28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grpSp>
        <p:nvGrpSpPr>
          <p:cNvPr id="17" name="그룹 13">
            <a:extLst>
              <a:ext uri="{FF2B5EF4-FFF2-40B4-BE49-F238E27FC236}">
                <a16:creationId xmlns:a16="http://schemas.microsoft.com/office/drawing/2014/main" id="{841A0FA5-CE95-4C50-B194-B565E9366939}"/>
              </a:ext>
            </a:extLst>
          </p:cNvPr>
          <p:cNvGrpSpPr/>
          <p:nvPr/>
        </p:nvGrpSpPr>
        <p:grpSpPr>
          <a:xfrm>
            <a:off x="4527750" y="526704"/>
            <a:ext cx="3120714" cy="649910"/>
            <a:chOff x="-1" y="-85740"/>
            <a:chExt cx="3120712" cy="649908"/>
          </a:xfrm>
        </p:grpSpPr>
        <p:sp>
          <p:nvSpPr>
            <p:cNvPr id="18" name="직사각형 14">
              <a:extLst>
                <a:ext uri="{FF2B5EF4-FFF2-40B4-BE49-F238E27FC236}">
                  <a16:creationId xmlns:a16="http://schemas.microsoft.com/office/drawing/2014/main" id="{6F060E92-4DB5-46DE-8342-F23F3E293E9F}"/>
                </a:ext>
              </a:extLst>
            </p:cNvPr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9" name="TextBox 15">
              <a:extLst>
                <a:ext uri="{FF2B5EF4-FFF2-40B4-BE49-F238E27FC236}">
                  <a16:creationId xmlns:a16="http://schemas.microsoft.com/office/drawing/2014/main" id="{67496F90-C8CE-4FB9-AAFC-96703371D65C}"/>
                </a:ext>
              </a:extLst>
            </p:cNvPr>
            <p:cNvSpPr txBox="1"/>
            <p:nvPr/>
          </p:nvSpPr>
          <p:spPr>
            <a:xfrm>
              <a:off x="783221" y="-85740"/>
              <a:ext cx="1554267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C1E4868-AEE1-438B-B565-2A01607A35BF}"/>
              </a:ext>
            </a:extLst>
          </p:cNvPr>
          <p:cNvSpPr txBox="1"/>
          <p:nvPr/>
        </p:nvSpPr>
        <p:spPr>
          <a:xfrm>
            <a:off x="1698405" y="2059831"/>
            <a:ext cx="5788906" cy="477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500" b="1" spc="-150" dirty="0">
                <a:solidFill>
                  <a:schemeClr val="tx1"/>
                </a:solidFill>
                <a:cs typeface="Arial" panose="020B0604020202020204" pitchFamily="34" charset="0"/>
              </a:rPr>
              <a:t>WOD Record List</a:t>
            </a:r>
            <a:endParaRPr kumimoji="0" lang="ko-KR" altLang="en-US" sz="2500" b="1" i="0" u="none" strike="noStrike" cap="none" spc="-15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cs typeface="Arial" panose="020B0604020202020204" pitchFamily="34" charset="0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A95B58-04AC-40DC-A9B1-BC90BD4B2946}"/>
              </a:ext>
            </a:extLst>
          </p:cNvPr>
          <p:cNvSpPr txBox="1"/>
          <p:nvPr/>
        </p:nvSpPr>
        <p:spPr>
          <a:xfrm>
            <a:off x="1575234" y="3213506"/>
            <a:ext cx="4306624" cy="17543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UI that allows users to view exercise records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b="0" i="0" dirty="0">
                <a:solidFill>
                  <a:srgbClr val="000000"/>
                </a:solidFill>
                <a:effectLst/>
                <a:latin typeface="Noto Sans"/>
              </a:rPr>
              <a:t>performed as a list.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>
              <a:latin typeface="Noto San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WOD name , WOD record , WOD score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56F38C7-A04F-4535-A65D-BB16853B7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0685" y="1476673"/>
            <a:ext cx="3012697" cy="5121585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EF551E59-5838-41DB-910F-D3E9C878BC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619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8510"/>
    </mc:Choice>
    <mc:Fallback xmlns="">
      <p:transition advTm="18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4F6F5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4F6F5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4F6F5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631</Words>
  <Application>Microsoft Office PowerPoint</Application>
  <PresentationFormat>와이드스크린</PresentationFormat>
  <Paragraphs>304</Paragraphs>
  <Slides>26</Slides>
  <Notes>0</Notes>
  <HiddenSlides>0</HiddenSlides>
  <MMClips>26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3" baseType="lpstr">
      <vt:lpstr>HY견고딕</vt:lpstr>
      <vt:lpstr>Noto Sans</vt:lpstr>
      <vt:lpstr>나눔바른고딕</vt:lpstr>
      <vt:lpstr>나눔손글씨 펜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alstjdwo1601@naver.com</cp:lastModifiedBy>
  <cp:revision>150</cp:revision>
  <dcterms:modified xsi:type="dcterms:W3CDTF">2020-10-30T19:14:57Z</dcterms:modified>
</cp:coreProperties>
</file>